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703"/>
  </p:normalViewPr>
  <p:slideViewPr>
    <p:cSldViewPr snapToGrid="0">
      <p:cViewPr>
        <p:scale>
          <a:sx n="49" d="100"/>
          <a:sy n="49" d="100"/>
        </p:scale>
        <p:origin x="1960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2/15/26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61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2/15/26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9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8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84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65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81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5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2/15/26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57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2/15/26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2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71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2/15/26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4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45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32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2/15/26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65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6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2/15/26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90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2/15/26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41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2/15/26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39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56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2/15/26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67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2/15/26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103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2/15/26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4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8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600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154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210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62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802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7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8721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5091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799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2/15/26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198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2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291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680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2/15/26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119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232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2/15/26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982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659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4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57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8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8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3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37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5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5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49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ller-coaster-ride-amusement-449136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1777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hance.net/gallery/111553989/Shades-of-green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BDFF-A81D-8D96-C4DA-93A297117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SESSION 5 — Loops (for, while, do-while)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E0340-EA3A-A17E-82BC-3136DC52F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Shubham Rawat</a:t>
            </a:r>
          </a:p>
        </p:txBody>
      </p:sp>
      <p:pic>
        <p:nvPicPr>
          <p:cNvPr id="5" name="Picture Placeholder 4" descr="A roller coaster with trees in the background&#10;&#10;AI-generated content may be incorrect.">
            <a:extLst>
              <a:ext uri="{FF2B5EF4-FFF2-40B4-BE49-F238E27FC236}">
                <a16:creationId xmlns:a16="http://schemas.microsoft.com/office/drawing/2014/main" id="{11653517-1924-16CE-292E-626FB54E07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734" b="22734"/>
          <a:stretch>
            <a:fillRect/>
          </a:stretch>
        </p:blipFill>
        <p:spPr>
          <a:xfrm>
            <a:off x="0" y="0"/>
            <a:ext cx="12192000" cy="4986338"/>
          </a:xfrm>
        </p:spPr>
      </p:pic>
    </p:spTree>
    <p:extLst>
      <p:ext uri="{BB962C8B-B14F-4D97-AF65-F5344CB8AC3E}">
        <p14:creationId xmlns:p14="http://schemas.microsoft.com/office/powerpoint/2010/main" val="68398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loseup photo of eyeglasses">
            <a:extLst>
              <a:ext uri="{FF2B5EF4-FFF2-40B4-BE49-F238E27FC236}">
                <a16:creationId xmlns:a16="http://schemas.microsoft.com/office/drawing/2014/main" id="{DA3372C0-B1D1-1B67-52CE-15DAAB7B9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 b="10769"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2B7F55-F085-9327-41BE-D620BBE0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1832"/>
            <a:ext cx="4663440" cy="74066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b="0" dirty="0"/>
              <a:t>break Statement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2D06E-4901-9188-30A4-4AFD918D8A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828800"/>
            <a:ext cx="4663440" cy="4261104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Immediately exits loop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=1;i&lt;=10;i++){</a:t>
            </a:r>
          </a:p>
          <a:p>
            <a:pPr marL="0" indent="0">
              <a:buNone/>
            </a:pPr>
            <a:r>
              <a:rPr lang="en-US" dirty="0"/>
              <a:t>    if(</a:t>
            </a:r>
            <a:r>
              <a:rPr lang="en-US" dirty="0" err="1"/>
              <a:t>i</a:t>
            </a:r>
            <a:r>
              <a:rPr lang="en-US" dirty="0"/>
              <a:t>==5)</a:t>
            </a:r>
          </a:p>
          <a:p>
            <a:pPr marL="0" indent="0">
              <a:buNone/>
            </a:pPr>
            <a:r>
              <a:rPr lang="en-US" dirty="0"/>
              <a:t>        break;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Output stops at 4.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044BDF-061E-3F71-2B9F-EC8F36EB4C77}"/>
              </a:ext>
            </a:extLst>
          </p:cNvPr>
          <p:cNvSpPr txBox="1">
            <a:spLocks/>
          </p:cNvSpPr>
          <p:nvPr/>
        </p:nvSpPr>
        <p:spPr>
          <a:xfrm>
            <a:off x="6614160" y="941832"/>
            <a:ext cx="4663440" cy="74066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continue Statement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803063F-BF83-CE80-8C83-2E62BF6E756B}"/>
              </a:ext>
            </a:extLst>
          </p:cNvPr>
          <p:cNvSpPr txBox="1">
            <a:spLocks/>
          </p:cNvSpPr>
          <p:nvPr/>
        </p:nvSpPr>
        <p:spPr>
          <a:xfrm>
            <a:off x="6614160" y="1828800"/>
            <a:ext cx="4663440" cy="426110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Skips current iteration</a:t>
            </a:r>
          </a:p>
          <a:p>
            <a:pPr marL="0" indent="0">
              <a:buFont typeface="+mj-lt"/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=1;i&lt;=5;i++){</a:t>
            </a:r>
          </a:p>
          <a:p>
            <a:pPr marL="0" indent="0">
              <a:buNone/>
            </a:pPr>
            <a:r>
              <a:rPr lang="en-US" dirty="0"/>
              <a:t>    if(</a:t>
            </a:r>
            <a:r>
              <a:rPr lang="en-US" dirty="0" err="1"/>
              <a:t>i</a:t>
            </a:r>
            <a:r>
              <a:rPr lang="en-US" dirty="0"/>
              <a:t>==3)</a:t>
            </a:r>
          </a:p>
          <a:p>
            <a:pPr marL="0" indent="0">
              <a:buNone/>
            </a:pPr>
            <a:r>
              <a:rPr lang="en-US" dirty="0"/>
              <a:t>        continue;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Output skips 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8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CA12-3FAC-B1E9-BA66-921F1537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966" y="1030659"/>
            <a:ext cx="4663440" cy="745889"/>
          </a:xfrm>
        </p:spPr>
        <p:txBody>
          <a:bodyPr/>
          <a:lstStyle/>
          <a:p>
            <a:r>
              <a:rPr lang="en-US" dirty="0"/>
              <a:t>Infinite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361BC-7F4D-EA0D-4C3D-59049CC95C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31966" y="1985554"/>
            <a:ext cx="4663440" cy="4046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Loop that never stops.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while(true){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System.out.println</a:t>
            </a:r>
            <a:r>
              <a:rPr lang="en-US" dirty="0"/>
              <a:t>("Running...");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Cause:</a:t>
            </a:r>
          </a:p>
          <a:p>
            <a:pPr marL="0" indent="0">
              <a:buNone/>
            </a:pPr>
            <a:r>
              <a:rPr lang="en-US" dirty="0"/>
              <a:t>Condition never becomes false.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83667C-DA6C-CE91-2D16-FAD4920662F9}"/>
              </a:ext>
            </a:extLst>
          </p:cNvPr>
          <p:cNvSpPr txBox="1">
            <a:spLocks/>
          </p:cNvSpPr>
          <p:nvPr/>
        </p:nvSpPr>
        <p:spPr>
          <a:xfrm>
            <a:off x="6496594" y="1030659"/>
            <a:ext cx="4663440" cy="745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Nested Loops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6319C94-6089-857B-7B96-47057D6984F2}"/>
              </a:ext>
            </a:extLst>
          </p:cNvPr>
          <p:cNvSpPr txBox="1">
            <a:spLocks/>
          </p:cNvSpPr>
          <p:nvPr/>
        </p:nvSpPr>
        <p:spPr>
          <a:xfrm>
            <a:off x="6496594" y="1985554"/>
            <a:ext cx="4663440" cy="45197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Loop inside another loop.</a:t>
            </a:r>
          </a:p>
          <a:p>
            <a:pPr marL="0" indent="0">
              <a:buFont typeface="+mj-lt"/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=1;i&lt;=3;i++){</a:t>
            </a:r>
          </a:p>
          <a:p>
            <a:pPr marL="0" indent="0">
              <a:buNone/>
            </a:pPr>
            <a:r>
              <a:rPr lang="en-US" dirty="0"/>
              <a:t>    for(int j=1;j&lt;=3;j++){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System.out.print</a:t>
            </a:r>
            <a:r>
              <a:rPr lang="en-US" dirty="0"/>
              <a:t>("* ");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System.out.println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Font typeface="+mj-lt"/>
              <a:buNone/>
            </a:pPr>
            <a:r>
              <a:rPr lang="en-US" dirty="0"/>
              <a:t>Cause:</a:t>
            </a:r>
          </a:p>
          <a:p>
            <a:pPr marL="0" indent="0">
              <a:buFont typeface="+mj-lt"/>
              <a:buNone/>
            </a:pPr>
            <a:r>
              <a:rPr lang="en-US" dirty="0"/>
              <a:t>Condition never becomes false.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4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C0DB-051D-8ADA-1972-465EEA42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/>
          <a:p>
            <a:r>
              <a:rPr lang="en-US" dirty="0"/>
              <a:t>Session Objective</a:t>
            </a:r>
          </a:p>
        </p:txBody>
      </p:sp>
      <p:pic>
        <p:nvPicPr>
          <p:cNvPr id="5" name="Picture Placeholder 4" descr="A person sitting on the grass&#10;&#10;AI-generated content may be incorrect.">
            <a:extLst>
              <a:ext uri="{FF2B5EF4-FFF2-40B4-BE49-F238E27FC236}">
                <a16:creationId xmlns:a16="http://schemas.microsoft.com/office/drawing/2014/main" id="{9B21DD4D-CC48-C03B-3CC4-D0BE9401BA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433" r="27433"/>
          <a:stretch/>
        </p:blipFill>
        <p:spPr>
          <a:xfrm>
            <a:off x="0" y="25"/>
            <a:ext cx="6099048" cy="6857949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D421-42E7-FD7E-6554-03440629E3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/>
              <a:t>By the end of this session, students will: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Understand looping constructs in Java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Execute repetitive tasks using loops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Differentiate for, while, and do-while loops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Use break and continue statements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Create nested loop programs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714128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13F7-2914-5135-A8A0-BF1737D6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is a Loop?</a:t>
            </a:r>
            <a:endParaRPr lang="en-US" dirty="0"/>
          </a:p>
        </p:txBody>
      </p:sp>
      <p:pic>
        <p:nvPicPr>
          <p:cNvPr id="8" name="Picture Placeholder 7" descr="A close up of a plant&#10;&#10;AI-generated content may be incorrect.">
            <a:extLst>
              <a:ext uri="{FF2B5EF4-FFF2-40B4-BE49-F238E27FC236}">
                <a16:creationId xmlns:a16="http://schemas.microsoft.com/office/drawing/2014/main" id="{DB09732C-ACFE-0AE6-E947-05512A5A5D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66" r="20366"/>
          <a:stretch>
            <a:fillRect/>
          </a:stretch>
        </p:blipFill>
        <p:spPr/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4721130-4C26-BB14-2AA5-3356F238E5F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858000" y="2409090"/>
            <a:ext cx="4830233" cy="417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loop repeats a block of code multiple times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Used when tasks must execute repeatedly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Reduces code duplication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Controlled using conditions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Real-life example: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Printing numbers 1–100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Generating tables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Pattern printing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0C11F-BCE9-B671-5D02-7BA4CDFD6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60" y="2033307"/>
            <a:ext cx="5717297" cy="279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1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2B3-A246-A0C6-80D5-F22C21CF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Types of Loops in Java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8F570-2A0F-63D0-B6D1-295EDF39A8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Java provides three loops:</a:t>
            </a:r>
          </a:p>
          <a:p>
            <a:r>
              <a:rPr lang="en-US" b="1" dirty="0"/>
              <a:t>for loop</a:t>
            </a:r>
            <a:endParaRPr lang="en-US" dirty="0"/>
          </a:p>
          <a:p>
            <a:r>
              <a:rPr lang="en-US" b="1" dirty="0"/>
              <a:t>while loop</a:t>
            </a:r>
            <a:endParaRPr lang="en-US" dirty="0"/>
          </a:p>
          <a:p>
            <a:r>
              <a:rPr lang="en-US" b="1" dirty="0"/>
              <a:t>do-while loop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Each loop is used depending on the situation.</a:t>
            </a:r>
          </a:p>
          <a:p>
            <a:endParaRPr lang="en-US" dirty="0"/>
          </a:p>
        </p:txBody>
      </p:sp>
      <p:pic>
        <p:nvPicPr>
          <p:cNvPr id="21" name="Picture Placeholder 20" descr="Rocks by the beach">
            <a:extLst>
              <a:ext uri="{FF2B5EF4-FFF2-40B4-BE49-F238E27FC236}">
                <a16:creationId xmlns:a16="http://schemas.microsoft.com/office/drawing/2014/main" id="{52398ED9-7103-FBA5-74E0-D185E4F401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0355" r="20355"/>
          <a:stretch>
            <a:fillRect/>
          </a:stretch>
        </p:blipFill>
        <p:spPr/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1A811A-BEB7-0FFB-A928-BC4B3CA3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6" y="1411351"/>
            <a:ext cx="5210132" cy="40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8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 on plank">
            <a:extLst>
              <a:ext uri="{FF2B5EF4-FFF2-40B4-BE49-F238E27FC236}">
                <a16:creationId xmlns:a16="http://schemas.microsoft.com/office/drawing/2014/main" id="{8CDC7103-3C62-4845-FBC3-3CE5234E50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r="14310" b="2795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BC7E9-D2D4-0121-2D1D-7E44DB15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530352"/>
            <a:ext cx="4663440" cy="1216152"/>
          </a:xfrm>
        </p:spPr>
        <p:txBody>
          <a:bodyPr>
            <a:normAutofit/>
          </a:bodyPr>
          <a:lstStyle/>
          <a:p>
            <a:r>
              <a:rPr lang="en-US" sz="6000" b="0" dirty="0"/>
              <a:t>for Loop</a:t>
            </a:r>
            <a:endParaRPr lang="en-US" sz="6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A2CE2-ED7A-548A-0BE1-75B459E62C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4944" y="1956816"/>
            <a:ext cx="6053328" cy="37124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Used when number of iterations is known.</a:t>
            </a:r>
          </a:p>
          <a:p>
            <a:pPr marL="0" indent="0">
              <a:buNone/>
            </a:pPr>
            <a:r>
              <a:rPr lang="en-US" sz="3200" b="1" dirty="0"/>
              <a:t>Syntax:</a:t>
            </a:r>
          </a:p>
          <a:p>
            <a:pPr marL="114300" lvl="1" indent="0">
              <a:buNone/>
            </a:pPr>
            <a:r>
              <a:rPr lang="en-US" sz="2800" dirty="0"/>
              <a:t>for(initialization; condition; update) {</a:t>
            </a:r>
          </a:p>
          <a:p>
            <a:pPr marL="114300" lvl="1" indent="0">
              <a:buNone/>
            </a:pPr>
            <a:r>
              <a:rPr lang="en-US" sz="2800" dirty="0"/>
              <a:t>    // code</a:t>
            </a:r>
          </a:p>
          <a:p>
            <a:pPr marL="114300" lvl="1" indent="0">
              <a:buNone/>
            </a:pPr>
            <a:r>
              <a:rPr lang="en-US" sz="2800" dirty="0"/>
              <a:t>}</a:t>
            </a:r>
          </a:p>
          <a:p>
            <a:endParaRPr lang="en-US" sz="32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075C323-852B-7124-6279-6E6AE6CA5B01}"/>
              </a:ext>
            </a:extLst>
          </p:cNvPr>
          <p:cNvSpPr txBox="1">
            <a:spLocks/>
          </p:cNvSpPr>
          <p:nvPr/>
        </p:nvSpPr>
        <p:spPr>
          <a:xfrm>
            <a:off x="7577328" y="1993392"/>
            <a:ext cx="4273296" cy="4242816"/>
          </a:xfrm>
          <a:prstGeom prst="rect">
            <a:avLst/>
          </a:prstGeom>
          <a:solidFill>
            <a:schemeClr val="bg1">
              <a:alpha val="34965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for(int </a:t>
            </a:r>
            <a:r>
              <a:rPr lang="en-US" sz="3200" dirty="0" err="1"/>
              <a:t>i</a:t>
            </a:r>
            <a:r>
              <a:rPr lang="en-US" sz="3200" dirty="0"/>
              <a:t> = 1; </a:t>
            </a:r>
            <a:r>
              <a:rPr lang="en-US" sz="3200" dirty="0" err="1"/>
              <a:t>i</a:t>
            </a:r>
            <a:r>
              <a:rPr lang="en-US" sz="3200" dirty="0"/>
              <a:t> &lt;= 10; </a:t>
            </a:r>
            <a:r>
              <a:rPr lang="en-US" sz="3200" dirty="0" err="1"/>
              <a:t>i</a:t>
            </a:r>
            <a:r>
              <a:rPr lang="en-US" sz="3200" dirty="0"/>
              <a:t>++) {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 err="1"/>
              <a:t>System.out.println</a:t>
            </a:r>
            <a:r>
              <a:rPr lang="en-US" sz="3200" dirty="0"/>
              <a:t>(</a:t>
            </a:r>
            <a:r>
              <a:rPr lang="en-US" sz="3200" dirty="0" err="1"/>
              <a:t>i</a:t>
            </a:r>
            <a:r>
              <a:rPr lang="en-US" sz="3200" dirty="0"/>
              <a:t>);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Execution Flow:</a:t>
            </a:r>
          </a:p>
          <a:p>
            <a:r>
              <a:rPr lang="en-US" sz="2400" dirty="0"/>
              <a:t>Initialization runs once</a:t>
            </a:r>
          </a:p>
          <a:p>
            <a:r>
              <a:rPr lang="en-US" sz="2400" dirty="0"/>
              <a:t>Condition checked</a:t>
            </a:r>
          </a:p>
          <a:p>
            <a:r>
              <a:rPr lang="en-US" sz="2400" dirty="0"/>
              <a:t>Code executes</a:t>
            </a:r>
          </a:p>
          <a:p>
            <a:r>
              <a:rPr lang="en-US" sz="2400" dirty="0"/>
              <a:t>Update happens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84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F8B5-27D5-5CCB-5516-BA88E33F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When to Use for Loop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E76A2-30D1-8BEC-5B68-311BC43D67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When to Use for Loop</a:t>
            </a:r>
          </a:p>
          <a:p>
            <a:pPr marL="0" indent="0">
              <a:buNone/>
            </a:pPr>
            <a:r>
              <a:rPr lang="en-US" dirty="0"/>
              <a:t>Best used when:</a:t>
            </a:r>
          </a:p>
          <a:p>
            <a:r>
              <a:rPr lang="en-US" dirty="0"/>
              <a:t>Iterations are fixed</a:t>
            </a:r>
          </a:p>
          <a:p>
            <a:r>
              <a:rPr lang="en-US" dirty="0"/>
              <a:t>Counting required</a:t>
            </a:r>
          </a:p>
          <a:p>
            <a:r>
              <a:rPr lang="en-US" dirty="0"/>
              <a:t>Arrays or tables</a:t>
            </a:r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Multiplication tables</a:t>
            </a:r>
          </a:p>
          <a:p>
            <a:r>
              <a:rPr lang="en-US" dirty="0"/>
              <a:t>Counting numbers</a:t>
            </a:r>
          </a:p>
          <a:p>
            <a:endParaRPr lang="en-US" dirty="0"/>
          </a:p>
        </p:txBody>
      </p:sp>
      <p:pic>
        <p:nvPicPr>
          <p:cNvPr id="10" name="Picture Placeholder 9" descr="Person wearing yellow">
            <a:extLst>
              <a:ext uri="{FF2B5EF4-FFF2-40B4-BE49-F238E27FC236}">
                <a16:creationId xmlns:a16="http://schemas.microsoft.com/office/drawing/2014/main" id="{3AA5A574-D979-D9F1-D671-5E372F5B31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r="40710"/>
          <a:stretch>
            <a:fillRect/>
          </a:stretch>
        </p:blipFill>
        <p:spPr>
          <a:xfrm>
            <a:off x="0" y="0"/>
            <a:ext cx="6099048" cy="6858000"/>
          </a:xfrm>
        </p:spPr>
      </p:pic>
    </p:spTree>
    <p:extLst>
      <p:ext uri="{BB962C8B-B14F-4D97-AF65-F5344CB8AC3E}">
        <p14:creationId xmlns:p14="http://schemas.microsoft.com/office/powerpoint/2010/main" val="167114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ight yellow water slides against a cloudy sky">
            <a:extLst>
              <a:ext uri="{FF2B5EF4-FFF2-40B4-BE49-F238E27FC236}">
                <a16:creationId xmlns:a16="http://schemas.microsoft.com/office/drawing/2014/main" id="{71894FBA-C19F-8607-F66F-C214BF3F7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r="5382"/>
          <a:stretch>
            <a:fillRect/>
          </a:stretch>
        </p:blipFill>
        <p:spPr bwMode="auto">
          <a:xfrm rot="16200000">
            <a:off x="2667002" y="-2667000"/>
            <a:ext cx="6858001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C36FE-06EB-C8CC-5AF8-5FD7B349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612648"/>
            <a:ext cx="4663440" cy="832104"/>
          </a:xfrm>
        </p:spPr>
        <p:txBody>
          <a:bodyPr/>
          <a:lstStyle/>
          <a:p>
            <a:r>
              <a:rPr lang="en-US" b="0" dirty="0"/>
              <a:t>while Loop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80654-685B-94E6-4E62-BA958DCA88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32560" y="1444752"/>
            <a:ext cx="4663440" cy="4754880"/>
          </a:xfrm>
          <a:solidFill>
            <a:schemeClr val="bg1">
              <a:alpha val="59989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Used when number of iterations is unknown.</a:t>
            </a:r>
          </a:p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r>
              <a:rPr lang="en-US" dirty="0"/>
              <a:t>while(condition) {</a:t>
            </a:r>
          </a:p>
          <a:p>
            <a:pPr marL="0" indent="0">
              <a:buNone/>
            </a:pPr>
            <a:r>
              <a:rPr lang="en-US" dirty="0"/>
              <a:t>    // code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i</a:t>
            </a:r>
            <a:r>
              <a:rPr lang="en-US" dirty="0"/>
              <a:t> = 1;</a:t>
            </a:r>
          </a:p>
          <a:p>
            <a:pPr marL="0" indent="0">
              <a:buNone/>
            </a:pPr>
            <a:r>
              <a:rPr lang="en-US" dirty="0"/>
              <a:t>while(</a:t>
            </a:r>
            <a:r>
              <a:rPr lang="en-US" dirty="0" err="1"/>
              <a:t>i</a:t>
            </a:r>
            <a:r>
              <a:rPr lang="en-US" dirty="0"/>
              <a:t> &lt;= 5)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++;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4B177-B296-B288-88D4-C5AD85B1D6F8}"/>
              </a:ext>
            </a:extLst>
          </p:cNvPr>
          <p:cNvSpPr txBox="1"/>
          <p:nvPr/>
        </p:nvSpPr>
        <p:spPr>
          <a:xfrm>
            <a:off x="6858000" y="1399692"/>
            <a:ext cx="4901184" cy="280858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Best used for: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User input validation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Menu programs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Unknown repetitions</a:t>
            </a:r>
          </a:p>
          <a:p>
            <a:pPr algn="l">
              <a:lnSpc>
                <a:spcPct val="150000"/>
              </a:lnSpc>
              <a:buNone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Example: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Keep asking password until correct.</a:t>
            </a:r>
          </a:p>
        </p:txBody>
      </p:sp>
    </p:spTree>
    <p:extLst>
      <p:ext uri="{BB962C8B-B14F-4D97-AF65-F5344CB8AC3E}">
        <p14:creationId xmlns:p14="http://schemas.microsoft.com/office/powerpoint/2010/main" val="346691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man in black long sleeve shirt sitting on black chair">
            <a:extLst>
              <a:ext uri="{FF2B5EF4-FFF2-40B4-BE49-F238E27FC236}">
                <a16:creationId xmlns:a16="http://schemas.microsoft.com/office/drawing/2014/main" id="{C4B965B7-C87E-AF86-31BB-4EF87EEDB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5156" b="1158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1ADC5-0294-A704-B443-DD96E2C8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66344"/>
            <a:ext cx="5474208" cy="758952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4800" b="0" dirty="0"/>
              <a:t>DO-WHILE LOOP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0924-417D-ACCC-5AD8-3447E60550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792" y="1920240"/>
            <a:ext cx="4663440" cy="4242816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Executes at least once.</a:t>
            </a:r>
          </a:p>
          <a:p>
            <a:pPr marL="0" indent="0">
              <a:buNone/>
            </a:pPr>
            <a:r>
              <a:rPr lang="en-US" sz="3200" dirty="0"/>
              <a:t>Syntax:</a:t>
            </a:r>
          </a:p>
          <a:p>
            <a:pPr marL="0" indent="0">
              <a:buNone/>
            </a:pPr>
            <a:r>
              <a:rPr lang="en-US" sz="3200" dirty="0"/>
              <a:t>do {</a:t>
            </a:r>
          </a:p>
          <a:p>
            <a:pPr marL="0" indent="0">
              <a:buNone/>
            </a:pPr>
            <a:r>
              <a:rPr lang="en-US" sz="3200" dirty="0"/>
              <a:t>   // code</a:t>
            </a:r>
          </a:p>
          <a:p>
            <a:pPr marL="0" indent="0">
              <a:buNone/>
            </a:pPr>
            <a:r>
              <a:rPr lang="en-US" sz="3200" dirty="0"/>
              <a:t>} while(condition);</a:t>
            </a:r>
          </a:p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42DE7-13A8-9B4F-5A5E-BBC564BB4020}"/>
              </a:ext>
            </a:extLst>
          </p:cNvPr>
          <p:cNvSpPr txBox="1"/>
          <p:nvPr/>
        </p:nvSpPr>
        <p:spPr>
          <a:xfrm>
            <a:off x="6096000" y="1559564"/>
            <a:ext cx="5588064" cy="483209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int </a:t>
            </a:r>
            <a:r>
              <a:rPr lang="en-US" sz="2800" dirty="0" err="1"/>
              <a:t>i</a:t>
            </a:r>
            <a:r>
              <a:rPr lang="en-US" sz="2800" dirty="0"/>
              <a:t> = 1;</a:t>
            </a:r>
          </a:p>
          <a:p>
            <a:endParaRPr lang="en-US" sz="2800" dirty="0"/>
          </a:p>
          <a:p>
            <a:r>
              <a:rPr lang="en-US" sz="2800" dirty="0"/>
              <a:t>do {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System.out.println</a:t>
            </a:r>
            <a:r>
              <a:rPr lang="en-US" sz="2800" dirty="0"/>
              <a:t>(</a:t>
            </a:r>
            <a:r>
              <a:rPr lang="en-US" sz="2800" dirty="0" err="1"/>
              <a:t>i</a:t>
            </a:r>
            <a:r>
              <a:rPr lang="en-US" sz="2800" dirty="0"/>
              <a:t>);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i</a:t>
            </a:r>
            <a:r>
              <a:rPr lang="en-US" sz="2800" dirty="0"/>
              <a:t>++;</a:t>
            </a:r>
          </a:p>
          <a:p>
            <a:r>
              <a:rPr lang="en-US" sz="2800" dirty="0"/>
              <a:t>} while(</a:t>
            </a:r>
            <a:r>
              <a:rPr lang="en-US" sz="2800" dirty="0" err="1"/>
              <a:t>i</a:t>
            </a:r>
            <a:r>
              <a:rPr lang="en-US" sz="2800" dirty="0"/>
              <a:t> &lt;= 5);</a:t>
            </a:r>
          </a:p>
          <a:p>
            <a:endParaRPr lang="en-US" sz="2800" dirty="0"/>
          </a:p>
          <a:p>
            <a:r>
              <a:rPr lang="en-US" sz="2800" dirty="0"/>
              <a:t>Condition checked after execution.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268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reen grass field under blue sky and white clouds during daytime">
            <a:extLst>
              <a:ext uri="{FF2B5EF4-FFF2-40B4-BE49-F238E27FC236}">
                <a16:creationId xmlns:a16="http://schemas.microsoft.com/office/drawing/2014/main" id="{3BD404F1-4DE0-39A5-429B-A82474A53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DBF4FF-795A-6974-6422-9E84B572EB7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79475721"/>
              </p:ext>
            </p:extLst>
          </p:nvPr>
        </p:nvGraphicFramePr>
        <p:xfrm>
          <a:off x="1212786" y="1993392"/>
          <a:ext cx="10241916" cy="3805859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2773998">
                  <a:extLst>
                    <a:ext uri="{9D8B030D-6E8A-4147-A177-3AD203B41FA5}">
                      <a16:colId xmlns:a16="http://schemas.microsoft.com/office/drawing/2014/main" val="4243564826"/>
                    </a:ext>
                  </a:extLst>
                </a:gridCol>
                <a:gridCol w="4053946">
                  <a:extLst>
                    <a:ext uri="{9D8B030D-6E8A-4147-A177-3AD203B41FA5}">
                      <a16:colId xmlns:a16="http://schemas.microsoft.com/office/drawing/2014/main" val="1546428217"/>
                    </a:ext>
                  </a:extLst>
                </a:gridCol>
                <a:gridCol w="3413972">
                  <a:extLst>
                    <a:ext uri="{9D8B030D-6E8A-4147-A177-3AD203B41FA5}">
                      <a16:colId xmlns:a16="http://schemas.microsoft.com/office/drawing/2014/main" val="1040634409"/>
                    </a:ext>
                  </a:extLst>
                </a:gridCol>
              </a:tblGrid>
              <a:tr h="1442246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800" dirty="0"/>
                        <a:t>Loop</a:t>
                      </a:r>
                    </a:p>
                  </a:txBody>
                  <a:tcPr marL="40031" marR="40031" marT="20016" marB="20016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800" dirty="0"/>
                        <a:t>Condition Check</a:t>
                      </a:r>
                    </a:p>
                  </a:txBody>
                  <a:tcPr marL="40031" marR="40031" marT="20016" marB="20016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800" dirty="0"/>
                        <a:t>Runs Minimum</a:t>
                      </a:r>
                    </a:p>
                  </a:txBody>
                  <a:tcPr marL="40031" marR="40031" marT="20016" marB="20016" anchor="ctr"/>
                </a:tc>
                <a:extLst>
                  <a:ext uri="{0D108BD9-81ED-4DB2-BD59-A6C34878D82A}">
                    <a16:rowId xmlns:a16="http://schemas.microsoft.com/office/drawing/2014/main" val="1472778078"/>
                  </a:ext>
                </a:extLst>
              </a:tr>
              <a:tr h="692597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for</a:t>
                      </a:r>
                    </a:p>
                  </a:txBody>
                  <a:tcPr marL="40031" marR="40031" marT="20016" marB="20016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Before</a:t>
                      </a:r>
                    </a:p>
                  </a:txBody>
                  <a:tcPr marL="40031" marR="40031" marT="20016" marB="20016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/>
                        <a:t>0 times</a:t>
                      </a:r>
                    </a:p>
                  </a:txBody>
                  <a:tcPr marL="40031" marR="40031" marT="20016" marB="20016" anchor="ctr"/>
                </a:tc>
                <a:extLst>
                  <a:ext uri="{0D108BD9-81ED-4DB2-BD59-A6C34878D82A}">
                    <a16:rowId xmlns:a16="http://schemas.microsoft.com/office/drawing/2014/main" val="2715602298"/>
                  </a:ext>
                </a:extLst>
              </a:tr>
              <a:tr h="692597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while</a:t>
                      </a:r>
                    </a:p>
                  </a:txBody>
                  <a:tcPr marL="40031" marR="40031" marT="20016" marB="20016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Before</a:t>
                      </a:r>
                    </a:p>
                  </a:txBody>
                  <a:tcPr marL="40031" marR="40031" marT="20016" marB="20016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/>
                        <a:t>0 times</a:t>
                      </a:r>
                    </a:p>
                  </a:txBody>
                  <a:tcPr marL="40031" marR="40031" marT="20016" marB="20016" anchor="ctr"/>
                </a:tc>
                <a:extLst>
                  <a:ext uri="{0D108BD9-81ED-4DB2-BD59-A6C34878D82A}">
                    <a16:rowId xmlns:a16="http://schemas.microsoft.com/office/drawing/2014/main" val="436342970"/>
                  </a:ext>
                </a:extLst>
              </a:tr>
              <a:tr h="978419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do-while</a:t>
                      </a:r>
                    </a:p>
                  </a:txBody>
                  <a:tcPr marL="40031" marR="40031" marT="20016" marB="20016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After</a:t>
                      </a:r>
                    </a:p>
                  </a:txBody>
                  <a:tcPr marL="40031" marR="40031" marT="20016" marB="20016" anchor="ctr"/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1 time</a:t>
                      </a:r>
                    </a:p>
                  </a:txBody>
                  <a:tcPr marL="40031" marR="40031" marT="20016" marB="20016" anchor="ctr"/>
                </a:tc>
                <a:extLst>
                  <a:ext uri="{0D108BD9-81ED-4DB2-BD59-A6C34878D82A}">
                    <a16:rowId xmlns:a16="http://schemas.microsoft.com/office/drawing/2014/main" val="2138890374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6B0F0490-2D22-11B2-723A-A556DCBD7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75042" y="745344"/>
            <a:ext cx="413446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Loop Comparison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9395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518</Words>
  <Application>Microsoft Macintosh PowerPoint</Application>
  <PresentationFormat>Widescreen</PresentationFormat>
  <Paragraphs>131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Neue Haas Grotesk Text Pro</vt:lpstr>
      <vt:lpstr>Helena</vt:lpstr>
      <vt:lpstr>SESSION 5 — Loops (for, while, do-while)</vt:lpstr>
      <vt:lpstr>Session Objective</vt:lpstr>
      <vt:lpstr>What is a Loop?</vt:lpstr>
      <vt:lpstr>Types of Loops in Java</vt:lpstr>
      <vt:lpstr>for Loop</vt:lpstr>
      <vt:lpstr>When to Use for Loop</vt:lpstr>
      <vt:lpstr>while Loop</vt:lpstr>
      <vt:lpstr>DO-WHILE LOOP</vt:lpstr>
      <vt:lpstr>Loop Comparison </vt:lpstr>
      <vt:lpstr>break Statement</vt:lpstr>
      <vt:lpstr>Infinite 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Pravartee Sales Private Limited .</dc:creator>
  <cp:lastModifiedBy>Pravartee Sales Private Limited .</cp:lastModifiedBy>
  <cp:revision>2</cp:revision>
  <dcterms:created xsi:type="dcterms:W3CDTF">2026-02-15T12:48:39Z</dcterms:created>
  <dcterms:modified xsi:type="dcterms:W3CDTF">2026-02-15T14:26:20Z</dcterms:modified>
</cp:coreProperties>
</file>